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88" r:id="rId5"/>
    <p:sldId id="313" r:id="rId6"/>
    <p:sldId id="323" r:id="rId7"/>
    <p:sldId id="282" r:id="rId8"/>
    <p:sldId id="284" r:id="rId9"/>
    <p:sldId id="285" r:id="rId10"/>
    <p:sldId id="293" r:id="rId11"/>
    <p:sldId id="294" r:id="rId12"/>
    <p:sldId id="296" r:id="rId13"/>
    <p:sldId id="295" r:id="rId14"/>
    <p:sldId id="314" r:id="rId15"/>
    <p:sldId id="292" r:id="rId16"/>
    <p:sldId id="315" r:id="rId17"/>
    <p:sldId id="300" r:id="rId18"/>
    <p:sldId id="324" r:id="rId19"/>
    <p:sldId id="325" r:id="rId20"/>
    <p:sldId id="306" r:id="rId21"/>
    <p:sldId id="316" r:id="rId22"/>
    <p:sldId id="317" r:id="rId23"/>
    <p:sldId id="318" r:id="rId24"/>
    <p:sldId id="319" r:id="rId25"/>
    <p:sldId id="320" r:id="rId26"/>
    <p:sldId id="321" r:id="rId27"/>
    <p:sldId id="32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hou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33"/>
    <a:srgbClr val="279989"/>
    <a:srgbClr val="006666"/>
    <a:srgbClr val="98C93C"/>
    <a:srgbClr val="FFFFFE"/>
    <a:srgbClr val="5080B2"/>
    <a:srgbClr val="C8D8E6"/>
    <a:srgbClr val="7D7F80"/>
    <a:srgbClr val="CD7936"/>
    <a:srgbClr val="88A6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6817" autoAdjust="0"/>
  </p:normalViewPr>
  <p:slideViewPr>
    <p:cSldViewPr snapToGrid="0" snapToObjects="1">
      <p:cViewPr varScale="1">
        <p:scale>
          <a:sx n="92" d="100"/>
          <a:sy n="92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4244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C7AEB-D0FA-4732-AE22-3C9CFCE8F990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4A42FA-5A8B-4AEB-89BD-48F129759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3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>
            <a:lvl1pPr>
              <a:defRPr sz="6000" b="0">
                <a:latin typeface="Franklin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Franklin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Franklin Gothic"/>
              </a:defRPr>
            </a:lvl1pPr>
          </a:lstStyle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ranklin Gothic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Franklin Gothic"/>
              </a:defRPr>
            </a:lvl1pPr>
          </a:lstStyle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264367" y="6123481"/>
            <a:ext cx="5817463" cy="6498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80B2"/>
              </a:solidFill>
              <a:latin typeface="Franklin Gothic"/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5554" y="532511"/>
            <a:ext cx="3268705" cy="5657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/>
          <p:cNvSpPr/>
          <p:nvPr userDrawn="1"/>
        </p:nvSpPr>
        <p:spPr>
          <a:xfrm>
            <a:off x="62122" y="1163789"/>
            <a:ext cx="9020236" cy="119910"/>
          </a:xfrm>
          <a:prstGeom prst="rect">
            <a:avLst/>
          </a:prstGeom>
          <a:solidFill>
            <a:srgbClr val="00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80B2"/>
              </a:solidFill>
              <a:latin typeface="Franklin Gothic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2122" y="75256"/>
            <a:ext cx="3136392" cy="1022992"/>
          </a:xfrm>
          <a:prstGeom prst="rect">
            <a:avLst/>
          </a:prstGeom>
          <a:solidFill>
            <a:srgbClr val="27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80B2"/>
              </a:solidFill>
              <a:latin typeface="Franklin Gothic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65849" y="6123481"/>
            <a:ext cx="1533407" cy="649855"/>
          </a:xfrm>
          <a:prstGeom prst="rect">
            <a:avLst/>
          </a:prstGeom>
          <a:solidFill>
            <a:srgbClr val="98C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80B2"/>
              </a:solidFill>
              <a:latin typeface="Franklin Gothic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1665107" y="6123481"/>
            <a:ext cx="1533407" cy="649855"/>
          </a:xfrm>
          <a:prstGeom prst="rect">
            <a:avLst/>
          </a:prstGeom>
          <a:solidFill>
            <a:srgbClr val="2799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080B2"/>
              </a:solidFill>
              <a:latin typeface="Franklin Gothic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32" y="83450"/>
            <a:ext cx="1512327" cy="5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69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8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1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214" y="157184"/>
            <a:ext cx="8229600" cy="849624"/>
          </a:xfrm>
        </p:spPr>
        <p:txBody>
          <a:bodyPr>
            <a:normAutofit/>
          </a:bodyPr>
          <a:lstStyle>
            <a:lvl1pPr algn="l">
              <a:defRPr sz="3200" b="1">
                <a:latin typeface="Franklin Gothic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666" y="1392592"/>
            <a:ext cx="8229600" cy="4855753"/>
          </a:xfrm>
        </p:spPr>
        <p:txBody>
          <a:bodyPr/>
          <a:lstStyle>
            <a:lvl1pPr>
              <a:defRPr>
                <a:latin typeface="Franklin Gothic"/>
              </a:defRPr>
            </a:lvl1pPr>
            <a:lvl2pPr>
              <a:defRPr>
                <a:latin typeface="Franklin Gothic"/>
              </a:defRPr>
            </a:lvl2pPr>
            <a:lvl3pPr>
              <a:defRPr>
                <a:latin typeface="Franklin Gothic"/>
              </a:defRPr>
            </a:lvl3pPr>
            <a:lvl4pPr>
              <a:defRPr>
                <a:latin typeface="Franklin Gothic"/>
              </a:defRPr>
            </a:lvl4pPr>
            <a:lvl5pPr>
              <a:defRPr>
                <a:latin typeface="Franklin Gothic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891915" cy="365125"/>
          </a:xfrm>
        </p:spPr>
        <p:txBody>
          <a:bodyPr/>
          <a:lstStyle>
            <a:lvl1pPr>
              <a:defRPr>
                <a:latin typeface="Franklin Gothic"/>
              </a:defRPr>
            </a:lvl1pPr>
          </a:lstStyle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50364" y="6356349"/>
            <a:ext cx="2895600" cy="365125"/>
          </a:xfrm>
        </p:spPr>
        <p:txBody>
          <a:bodyPr/>
          <a:lstStyle>
            <a:lvl1pPr>
              <a:defRPr>
                <a:latin typeface="Franklin Gothic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45964" y="6353348"/>
            <a:ext cx="565879" cy="365125"/>
          </a:xfrm>
        </p:spPr>
        <p:txBody>
          <a:bodyPr/>
          <a:lstStyle>
            <a:lvl1pPr>
              <a:defRPr>
                <a:latin typeface="Franklin Gothic"/>
              </a:defRPr>
            </a:lvl1pPr>
          </a:lstStyle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27216" y="6330790"/>
            <a:ext cx="2419598" cy="4187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/>
          <p:cNvGrpSpPr/>
          <p:nvPr userDrawn="1"/>
        </p:nvGrpSpPr>
        <p:grpSpPr>
          <a:xfrm>
            <a:off x="65849" y="1006808"/>
            <a:ext cx="9022836" cy="91440"/>
            <a:chOff x="65849" y="1525834"/>
            <a:chExt cx="9022836" cy="228600"/>
          </a:xfrm>
        </p:grpSpPr>
        <p:sp>
          <p:nvSpPr>
            <p:cNvPr id="9" name="Rectangle 8"/>
            <p:cNvSpPr/>
            <p:nvPr/>
          </p:nvSpPr>
          <p:spPr>
            <a:xfrm>
              <a:off x="3254819" y="1525834"/>
              <a:ext cx="5833866" cy="228600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  <a:latin typeface="Franklin Gothic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5849" y="1525834"/>
              <a:ext cx="1533407" cy="228600"/>
            </a:xfrm>
            <a:prstGeom prst="rect">
              <a:avLst/>
            </a:prstGeom>
            <a:solidFill>
              <a:srgbClr val="98C9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  <a:latin typeface="Franklin Gothic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665107" y="1525834"/>
              <a:ext cx="1533407" cy="228600"/>
            </a:xfrm>
            <a:prstGeom prst="rect">
              <a:avLst/>
            </a:prstGeom>
            <a:solidFill>
              <a:srgbClr val="2799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080B2"/>
                </a:solidFill>
                <a:latin typeface="Franklin Gothic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288" y="6295330"/>
            <a:ext cx="1280483" cy="4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7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8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5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84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990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0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A6189-2DB2-5C4F-ACD6-0186E7C3DC4C}" type="datetimeFigureOut">
              <a:rPr lang="en-US" smtClean="0"/>
              <a:pPr/>
              <a:t>2/1/2017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F6335-FD5D-BD48-8B84-7C7066F90D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6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2585"/>
            <a:ext cx="7772400" cy="851877"/>
          </a:xfrm>
        </p:spPr>
        <p:txBody>
          <a:bodyPr/>
          <a:lstStyle/>
          <a:p>
            <a:r>
              <a:rPr lang="en-US" sz="4400" b="1" dirty="0"/>
              <a:t>Economic Modeling Tool for Military &amp; Defense Contracting in Washington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87568" y="3715076"/>
            <a:ext cx="5587999" cy="16017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latin typeface="Franklin Gothic"/>
              </a:rPr>
              <a:t>January 25, 2017</a:t>
            </a:r>
          </a:p>
          <a:p>
            <a:pPr algn="l"/>
            <a:endParaRPr lang="en-US" sz="2000" dirty="0">
              <a:latin typeface="Franklin Gothic"/>
            </a:endParaRPr>
          </a:p>
          <a:p>
            <a:pPr algn="l"/>
            <a:r>
              <a:rPr lang="en-US" sz="2000" dirty="0">
                <a:latin typeface="Franklin Gothic"/>
              </a:rPr>
              <a:t>Spencer Cohen, PhD</a:t>
            </a:r>
            <a:br>
              <a:rPr lang="en-US" sz="2000" dirty="0">
                <a:latin typeface="Franklin Gothic"/>
              </a:rPr>
            </a:br>
            <a:r>
              <a:rPr lang="en-US" sz="2000" dirty="0">
                <a:latin typeface="Franklin Gothic"/>
              </a:rPr>
              <a:t>Senior Economist</a:t>
            </a:r>
            <a:br>
              <a:rPr lang="en-US" sz="2000" dirty="0">
                <a:latin typeface="Franklin Gothic"/>
              </a:rPr>
            </a:br>
            <a:r>
              <a:rPr lang="en-US" sz="2000" dirty="0">
                <a:latin typeface="Franklin Gothic"/>
              </a:rPr>
              <a:t>Community Attributes Inc.</a:t>
            </a:r>
          </a:p>
        </p:txBody>
      </p:sp>
    </p:spTree>
    <p:extLst>
      <p:ext uri="{BB962C8B-B14F-4D97-AF65-F5344CB8AC3E}">
        <p14:creationId xmlns:p14="http://schemas.microsoft.com/office/powerpoint/2010/main" val="3202398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Stakeholder Engagement and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Interviews and roundtables led to:</a:t>
            </a:r>
          </a:p>
          <a:p>
            <a:pPr lvl="1"/>
            <a:r>
              <a:rPr lang="en-US" dirty="0"/>
              <a:t>Deeper understanding of how defense contracts work</a:t>
            </a:r>
          </a:p>
          <a:p>
            <a:pPr lvl="1"/>
            <a:r>
              <a:rPr lang="en-US" dirty="0"/>
              <a:t>How benefits are distributed, even across states</a:t>
            </a:r>
          </a:p>
          <a:p>
            <a:pPr lvl="1"/>
            <a:r>
              <a:rPr lang="en-US" dirty="0"/>
              <a:t>Data validation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00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31" y="2130425"/>
            <a:ext cx="8536353" cy="1470025"/>
          </a:xfrm>
        </p:spPr>
        <p:txBody>
          <a:bodyPr/>
          <a:lstStyle/>
          <a:p>
            <a:r>
              <a:rPr lang="en-US" dirty="0"/>
              <a:t>Defense Activities in Washington Key Findings</a:t>
            </a:r>
          </a:p>
        </p:txBody>
      </p:sp>
    </p:spTree>
    <p:extLst>
      <p:ext uri="{BB962C8B-B14F-4D97-AF65-F5344CB8AC3E}">
        <p14:creationId xmlns:p14="http://schemas.microsoft.com/office/powerpoint/2010/main" val="324977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Defense Activities in Washington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0" y="1432626"/>
            <a:ext cx="2536420" cy="46501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59" y="2184050"/>
            <a:ext cx="2384899" cy="371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094" y="1859432"/>
            <a:ext cx="2743206" cy="41148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67925" y="1597822"/>
            <a:ext cx="192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WA-based Contractors by Industry, 2015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32158" y="1591569"/>
            <a:ext cx="264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Share of total DOD contracts ($), Grants and Assistance, 2014</a:t>
            </a:r>
          </a:p>
        </p:txBody>
      </p:sp>
    </p:spTree>
    <p:extLst>
      <p:ext uri="{BB962C8B-B14F-4D97-AF65-F5344CB8AC3E}">
        <p14:creationId xmlns:p14="http://schemas.microsoft.com/office/powerpoint/2010/main" val="2287157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78"/>
            <a:ext cx="9144000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Defense in Washington State</a:t>
            </a:r>
          </a:p>
        </p:txBody>
      </p:sp>
    </p:spTree>
    <p:extLst>
      <p:ext uri="{BB962C8B-B14F-4D97-AF65-F5344CB8AC3E}">
        <p14:creationId xmlns:p14="http://schemas.microsoft.com/office/powerpoint/2010/main" val="707987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Statewide Impacts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2115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98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31" y="2130425"/>
            <a:ext cx="8536353" cy="1470025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620311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worked in model?</a:t>
            </a:r>
          </a:p>
          <a:p>
            <a:r>
              <a:rPr lang="en-US" dirty="0"/>
              <a:t>What could be improved in existing model?</a:t>
            </a:r>
          </a:p>
          <a:p>
            <a:r>
              <a:rPr lang="en-US" dirty="0"/>
              <a:t>Ways to integrate ADO and stakeholder information into modeling.</a:t>
            </a:r>
          </a:p>
          <a:p>
            <a:r>
              <a:rPr lang="en-US" dirty="0"/>
              <a:t>New/advanced feature of the model?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32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29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Contracts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02" y="1200151"/>
            <a:ext cx="2743206" cy="5029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0" y="1200151"/>
            <a:ext cx="6101152" cy="4474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09" y="5674329"/>
            <a:ext cx="5943601" cy="895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72799" y="6461868"/>
            <a:ext cx="4126523" cy="256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31" y="5932347"/>
            <a:ext cx="1280483" cy="42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908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P-8 Program Impacts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907" y="1627630"/>
            <a:ext cx="5788822" cy="3383280"/>
          </a:xfr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19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02" y="1201114"/>
            <a:ext cx="2743206" cy="50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4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of Model</a:t>
            </a:r>
          </a:p>
          <a:p>
            <a:r>
              <a:rPr lang="en-US" dirty="0"/>
              <a:t>Feedback and Discussion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21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of </a:t>
            </a:r>
            <a:br>
              <a:rPr lang="en-US" dirty="0"/>
            </a:br>
            <a:r>
              <a:rPr lang="en-US" dirty="0"/>
              <a:t>The Modeling Tool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Use and Functionality</a:t>
            </a:r>
          </a:p>
        </p:txBody>
      </p:sp>
    </p:spTree>
    <p:extLst>
      <p:ext uri="{BB962C8B-B14F-4D97-AF65-F5344CB8AC3E}">
        <p14:creationId xmlns:p14="http://schemas.microsoft.com/office/powerpoint/2010/main" val="1975368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Modeling Tool: Use and Functionality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21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78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9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214" y="157184"/>
            <a:ext cx="8626786" cy="849624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counties are most impacted by defense in WA?</a:t>
            </a:r>
          </a:p>
        </p:txBody>
      </p:sp>
      <p:pic>
        <p:nvPicPr>
          <p:cNvPr id="5" name="WashingtonTest.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80" y="1196115"/>
            <a:ext cx="8810786" cy="4908478"/>
          </a:xfr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5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6061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Modeling Tool: Use and Functionality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23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78"/>
            <a:ext cx="9144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70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is WA impacted by 50% increase in P-8?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24</a:t>
            </a:fld>
            <a:endParaRPr lang="en-US" dirty="0"/>
          </a:p>
        </p:txBody>
      </p:sp>
      <p:pic>
        <p:nvPicPr>
          <p:cNvPr id="6" name="ScenarioTest.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82" y="1154623"/>
            <a:ext cx="8832260" cy="4920441"/>
          </a:xfrm>
        </p:spPr>
      </p:pic>
    </p:spTree>
    <p:extLst>
      <p:ext uri="{BB962C8B-B14F-4D97-AF65-F5344CB8AC3E}">
        <p14:creationId xmlns:p14="http://schemas.microsoft.com/office/powerpoint/2010/main" val="10906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431" y="2130425"/>
            <a:ext cx="8536353" cy="1470025"/>
          </a:xfrm>
        </p:spPr>
        <p:txBody>
          <a:bodyPr/>
          <a:lstStyle/>
          <a:p>
            <a:r>
              <a:rPr lang="en-US" dirty="0"/>
              <a:t>Model Overview</a:t>
            </a:r>
          </a:p>
        </p:txBody>
      </p:sp>
    </p:spTree>
    <p:extLst>
      <p:ext uri="{BB962C8B-B14F-4D97-AF65-F5344CB8AC3E}">
        <p14:creationId xmlns:p14="http://schemas.microsoft.com/office/powerpoint/2010/main" val="209735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Help economic development organizations assess where vulnerabilities exist</a:t>
            </a:r>
          </a:p>
          <a:p>
            <a:r>
              <a:rPr lang="en-US" dirty="0"/>
              <a:t>Defense in Washington, including:</a:t>
            </a:r>
          </a:p>
          <a:p>
            <a:pPr lvl="1"/>
            <a:r>
              <a:rPr lang="en-US" dirty="0"/>
              <a:t>All DOD activities, including contracts, grants (e.g., DARPA), and assistance</a:t>
            </a:r>
          </a:p>
          <a:p>
            <a:pPr lvl="1"/>
            <a:r>
              <a:rPr lang="en-US" dirty="0"/>
              <a:t>Coast Guard (part of DHS)</a:t>
            </a:r>
          </a:p>
          <a:p>
            <a:r>
              <a:rPr lang="en-US" dirty="0"/>
              <a:t>Audience: economic development organizations, regional stakeholders, members of the WMA.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77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economic impact of defense contracts—statewide, by industry, and by sub-state geography?</a:t>
            </a:r>
          </a:p>
          <a:p>
            <a:r>
              <a:rPr lang="en-US" dirty="0"/>
              <a:t>What are the links between defense contracts and broader supply chain participants and industries?</a:t>
            </a:r>
          </a:p>
          <a:p>
            <a:r>
              <a:rPr lang="en-US" dirty="0"/>
              <a:t>What industries and communities are impacted? How are they impacted by changes in certain types of defense spending?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71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Challenges</a:t>
            </a:r>
          </a:p>
          <a:p>
            <a:r>
              <a:rPr lang="en-US" dirty="0"/>
              <a:t>Stakeholder Engagement and Input</a:t>
            </a:r>
          </a:p>
          <a:p>
            <a:r>
              <a:rPr lang="en-US" dirty="0"/>
              <a:t>Modeling Challenges</a:t>
            </a:r>
          </a:p>
          <a:p>
            <a:r>
              <a:rPr lang="en-US" dirty="0"/>
              <a:t>Economic Impact Findings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76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485"/>
            <a:ext cx="91440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89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Working with OMB Data</a:t>
            </a:r>
          </a:p>
          <a:p>
            <a:pPr lvl="1"/>
            <a:r>
              <a:rPr lang="en-US" dirty="0"/>
              <a:t>Adjusting fiscal year transactions data to multi-year spending.</a:t>
            </a:r>
          </a:p>
          <a:p>
            <a:pPr lvl="1"/>
            <a:r>
              <a:rPr lang="en-US" dirty="0"/>
              <a:t>Using 3 year average to reflect patterns in defense supplier spending.</a:t>
            </a:r>
          </a:p>
          <a:p>
            <a:r>
              <a:rPr lang="en-US" dirty="0"/>
              <a:t>Data cleaning</a:t>
            </a:r>
          </a:p>
          <a:p>
            <a:pPr lvl="1"/>
            <a:r>
              <a:rPr lang="en-US" dirty="0"/>
              <a:t>Example: all KC-46 Boeing work assigned to Seattle (King County), when actually performed in Everett, WA (Snohomish County).</a:t>
            </a:r>
          </a:p>
          <a:p>
            <a:r>
              <a:rPr lang="en-US" dirty="0"/>
              <a:t>Interviews</a:t>
            </a:r>
          </a:p>
          <a:p>
            <a:pPr lvl="1"/>
            <a:r>
              <a:rPr lang="en-US" dirty="0"/>
              <a:t>Validate or correct OMB data</a:t>
            </a:r>
          </a:p>
          <a:p>
            <a:pPr lvl="1"/>
            <a:r>
              <a:rPr lang="en-US" dirty="0"/>
              <a:t>Inform subsequent modeling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270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Leveraged the Washington State Input-Output Model, but customized to reflect defense spending patterns and local, county conditions.</a:t>
            </a:r>
          </a:p>
          <a:p>
            <a:r>
              <a:rPr lang="en-US" dirty="0"/>
              <a:t>Converting a statewide model to county models</a:t>
            </a:r>
          </a:p>
          <a:p>
            <a:r>
              <a:rPr lang="en-US" dirty="0"/>
              <a:t>County-to-county interactions</a:t>
            </a:r>
          </a:p>
          <a:p>
            <a:pPr lvl="1"/>
            <a:r>
              <a:rPr lang="en-US" dirty="0"/>
              <a:t>Cross-county supply chains</a:t>
            </a:r>
          </a:p>
          <a:p>
            <a:pPr lvl="1"/>
            <a:r>
              <a:rPr lang="en-US" dirty="0"/>
              <a:t>Commuter patterns</a:t>
            </a:r>
          </a:p>
          <a:p>
            <a:r>
              <a:rPr lang="en-US" dirty="0"/>
              <a:t>On-site/off-site contract activity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170" y="6353348"/>
            <a:ext cx="565879" cy="365125"/>
          </a:xfrm>
        </p:spPr>
        <p:txBody>
          <a:bodyPr/>
          <a:lstStyle/>
          <a:p>
            <a:pPr algn="l"/>
            <a:fld id="{DDFF6335-FD5D-BD48-8B84-7C7066F90DC4}" type="slidenum">
              <a:rPr lang="en-US" smtClean="0"/>
              <a:pPr algn="l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624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8018B86A280047AE0D3BBA6C725E9D" ma:contentTypeVersion="9" ma:contentTypeDescription="Create a new document." ma:contentTypeScope="" ma:versionID="68e1eb66d58c2a937be4b743bc47455f">
  <xsd:schema xmlns:xsd="http://www.w3.org/2001/XMLSchema" xmlns:xs="http://www.w3.org/2001/XMLSchema" xmlns:p="http://schemas.microsoft.com/office/2006/metadata/properties" xmlns:ns1="http://schemas.microsoft.com/sharepoint/v3" xmlns:ns2="2498ea6f-03ab-469d-9483-f9272e1ab88f" xmlns:ns3="8b68b6f8-6eef-4e9d-b8ff-01917c1461d0" targetNamespace="http://schemas.microsoft.com/office/2006/metadata/properties" ma:root="true" ma:fieldsID="1234a7dcac919de05c21a23886f1bba1" ns1:_="" ns2:_="" ns3:_="">
    <xsd:import namespace="http://schemas.microsoft.com/sharepoint/v3"/>
    <xsd:import namespace="2498ea6f-03ab-469d-9483-f9272e1ab88f"/>
    <xsd:import namespace="8b68b6f8-6eef-4e9d-b8ff-01917c1461d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Category"/>
                <xsd:element ref="ns2:DocSubCategory"/>
                <xsd:element ref="ns3:TaxKeywordTaxHTField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98ea6f-03ab-469d-9483-f9272e1ab88f" elementFormDefault="qualified">
    <xsd:import namespace="http://schemas.microsoft.com/office/2006/documentManagement/types"/>
    <xsd:import namespace="http://schemas.microsoft.com/office/infopath/2007/PartnerControls"/>
    <xsd:element name="DocCategory" ma:index="10" ma:displayName="DocCategory" ma:list="{c18db282-22cc-4f3d-87ef-0c667b5a4a5e}" ma:internalName="DocCategory" ma:showField="Title">
      <xsd:simpleType>
        <xsd:restriction base="dms:Lookup"/>
      </xsd:simpleType>
    </xsd:element>
    <xsd:element name="DocSubCategory" ma:index="11" ma:displayName="DocSubCategory" ma:list="{5e57fc98-ce03-44be-ae7e-66fc40c5c19b}" ma:internalName="DocSubCategory" ma:showField="Title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68b6f8-6eef-4e9d-b8ff-01917c1461d0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3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hidden="true" ma:list="{a5271c5b-d405-475c-823b-21b279bd0c30}" ma:internalName="TaxCatchAll" ma:showField="CatchAllData" ma:web="8b68b6f8-6eef-4e9d-b8ff-01917c1461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Category xmlns="2498ea6f-03ab-469d-9483-f9272e1ab88f">8</DocCategory>
    <PublishingStartDate xmlns="http://schemas.microsoft.com/sharepoint/v3" xsi:nil="true"/>
    <DocSubCategory xmlns="2498ea6f-03ab-469d-9483-f9272e1ab88f">25</DocSubCategory>
    <PublishingExpirationDate xmlns="http://schemas.microsoft.com/sharepoint/v3" xsi:nil="true"/>
    <TaxCatchAll xmlns="8b68b6f8-6eef-4e9d-b8ff-01917c1461d0">
      <Value>232</Value>
    </TaxCatchAll>
    <TaxKeywordTaxHTField xmlns="8b68b6f8-6eef-4e9d-b8ff-01917c1461d0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PowerPoint template</TermName>
          <TermId xmlns="http://schemas.microsoft.com/office/infopath/2007/PartnerControls">a51e4251-bde1-4d6c-ad58-423c41a6447a</TermId>
        </TermInfo>
      </Terms>
    </TaxKeywordTaxHTField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B29DFD-2917-4037-AE48-9CADFCF6E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498ea6f-03ab-469d-9483-f9272e1ab88f"/>
    <ds:schemaRef ds:uri="8b68b6f8-6eef-4e9d-b8ff-01917c1461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05B40C-F1E9-42B6-89C6-C8E95091FC4F}">
  <ds:schemaRefs>
    <ds:schemaRef ds:uri="http://purl.org/dc/dcmitype/"/>
    <ds:schemaRef ds:uri="2498ea6f-03ab-469d-9483-f9272e1ab88f"/>
    <ds:schemaRef ds:uri="http://purl.org/dc/elements/1.1/"/>
    <ds:schemaRef ds:uri="http://schemas.microsoft.com/sharepoint/v3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8b68b6f8-6eef-4e9d-b8ff-01917c1461d0"/>
  </ds:schemaRefs>
</ds:datastoreItem>
</file>

<file path=customXml/itemProps3.xml><?xml version="1.0" encoding="utf-8"?>
<ds:datastoreItem xmlns:ds="http://schemas.openxmlformats.org/officeDocument/2006/customXml" ds:itemID="{C8BDE21D-8D3A-41D2-A244-0E40DBE843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1865</TotalTime>
  <Words>406</Words>
  <Application>Microsoft Office PowerPoint</Application>
  <PresentationFormat>On-screen Show (4:3)</PresentationFormat>
  <Paragraphs>83</Paragraphs>
  <Slides>24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Economic Modeling Tool for Military &amp; Defense Contracting in Washington</vt:lpstr>
      <vt:lpstr>Topics Covered</vt:lpstr>
      <vt:lpstr>Model Overview</vt:lpstr>
      <vt:lpstr>Project Scope</vt:lpstr>
      <vt:lpstr>Research Questions</vt:lpstr>
      <vt:lpstr>The Model </vt:lpstr>
      <vt:lpstr>The Model</vt:lpstr>
      <vt:lpstr>Data Challenges</vt:lpstr>
      <vt:lpstr>Modeling Challenges</vt:lpstr>
      <vt:lpstr>Stakeholder Engagement and Input</vt:lpstr>
      <vt:lpstr>Defense Activities in Washington Key Findings</vt:lpstr>
      <vt:lpstr>Defense Activities in Washington</vt:lpstr>
      <vt:lpstr>Defense in Washington State</vt:lpstr>
      <vt:lpstr>Statewide Impacts</vt:lpstr>
      <vt:lpstr>Discussion</vt:lpstr>
      <vt:lpstr>Discussion Questions</vt:lpstr>
      <vt:lpstr>Thank You</vt:lpstr>
      <vt:lpstr>Construction Contracts</vt:lpstr>
      <vt:lpstr>P-8 Program Impacts</vt:lpstr>
      <vt:lpstr>Demo of  The Modeling Tool</vt:lpstr>
      <vt:lpstr>The Modeling Tool: Use and Functionality</vt:lpstr>
      <vt:lpstr>Which counties are most impacted by defense in WA?</vt:lpstr>
      <vt:lpstr>The Modeling Tool: Use and Functionality</vt:lpstr>
      <vt:lpstr>How is WA impacted by 50% increase in P-8?</vt:lpstr>
    </vt:vector>
  </TitlesOfParts>
  <Company>ido design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keywords>PowerPoint template</cp:keywords>
  <cp:lastModifiedBy>Dale, Casey (COM)</cp:lastModifiedBy>
  <cp:revision>87</cp:revision>
  <dcterms:created xsi:type="dcterms:W3CDTF">2013-01-07T16:51:28Z</dcterms:created>
  <dcterms:modified xsi:type="dcterms:W3CDTF">2017-02-01T23:59:02Z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>232;#PowerPoint template|a51e4251-bde1-4d6c-ad58-423c41a6447a</vt:lpwstr>
  </property>
  <property fmtid="{D5CDD505-2E9C-101B-9397-08002B2CF9AE}" pid="3" name="ContentTypeId">
    <vt:lpwstr>0x010100498018B86A280047AE0D3BBA6C725E9D</vt:lpwstr>
  </property>
</Properties>
</file>