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930" r:id="rId2"/>
    <p:sldMasterId id="2147483961" r:id="rId3"/>
  </p:sldMasterIdLst>
  <p:notesMasterIdLst>
    <p:notesMasterId r:id="rId30"/>
  </p:notesMasterIdLst>
  <p:sldIdLst>
    <p:sldId id="627" r:id="rId4"/>
    <p:sldId id="659" r:id="rId5"/>
    <p:sldId id="734" r:id="rId6"/>
    <p:sldId id="668" r:id="rId7"/>
    <p:sldId id="680" r:id="rId8"/>
    <p:sldId id="725" r:id="rId9"/>
    <p:sldId id="723" r:id="rId10"/>
    <p:sldId id="724" r:id="rId11"/>
    <p:sldId id="774" r:id="rId12"/>
    <p:sldId id="776" r:id="rId13"/>
    <p:sldId id="702" r:id="rId14"/>
    <p:sldId id="777" r:id="rId15"/>
    <p:sldId id="782" r:id="rId16"/>
    <p:sldId id="781" r:id="rId17"/>
    <p:sldId id="780" r:id="rId18"/>
    <p:sldId id="778" r:id="rId19"/>
    <p:sldId id="743" r:id="rId20"/>
    <p:sldId id="784" r:id="rId21"/>
    <p:sldId id="749" r:id="rId22"/>
    <p:sldId id="765" r:id="rId23"/>
    <p:sldId id="787" r:id="rId24"/>
    <p:sldId id="786" r:id="rId25"/>
    <p:sldId id="750" r:id="rId26"/>
    <p:sldId id="751" r:id="rId27"/>
    <p:sldId id="785" r:id="rId28"/>
    <p:sldId id="7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ton" initials="a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FF"/>
    <a:srgbClr val="6666FF"/>
    <a:srgbClr val="698C9F"/>
    <a:srgbClr val="809EAE"/>
    <a:srgbClr val="6E8FA2"/>
    <a:srgbClr val="9CB3C0"/>
    <a:srgbClr val="7F9DAD"/>
    <a:srgbClr val="7897A8"/>
    <a:srgbClr val="5A7A8C"/>
    <a:srgbClr val="527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085" autoAdjust="0"/>
  </p:normalViewPr>
  <p:slideViewPr>
    <p:cSldViewPr showGuides="1">
      <p:cViewPr>
        <p:scale>
          <a:sx n="75" d="100"/>
          <a:sy n="75" d="100"/>
        </p:scale>
        <p:origin x="-1734" y="-318"/>
      </p:cViewPr>
      <p:guideLst>
        <p:guide orient="horz" pos="4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015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1459E-83B7-4BA2-B34B-07E1F7959F40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BA615E-3343-424F-85E6-1CA7C78224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3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14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0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8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9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48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98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31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73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6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20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51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740C2-4879-43D4-AF24-AB2821609C08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17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85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740C2-4879-43D4-AF24-AB2821609C08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17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64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36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9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0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7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6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8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6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3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A615E-3343-424F-85E6-1CA7C78224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9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120290"/>
            <a:ext cx="9144000" cy="27377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005075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119563"/>
            <a:ext cx="9144000" cy="1805761"/>
          </a:xfrm>
          <a:noFill/>
        </p:spPr>
        <p:txBody>
          <a:bodyPr lIns="274320" tIns="182880" rIns="274320" bIns="182880">
            <a:normAutofit/>
          </a:bodyPr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64008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29920" y="6116638"/>
            <a:ext cx="1882305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33594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7270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0" y="6002135"/>
            <a:ext cx="1651415" cy="657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41570" y="6324093"/>
            <a:ext cx="1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71654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</p:spTree>
    <p:extLst>
      <p:ext uri="{BB962C8B-B14F-4D97-AF65-F5344CB8AC3E}">
        <p14:creationId xmlns:p14="http://schemas.microsoft.com/office/powerpoint/2010/main" val="297952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245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1" y="1143000"/>
            <a:ext cx="4262954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1086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4370" y="0"/>
            <a:ext cx="3559629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97286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9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90256" y="0"/>
            <a:ext cx="54537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0"/>
            <a:ext cx="35378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14057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0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-1" y="0"/>
            <a:ext cx="4223657" cy="1164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457200" rIns="274320" bIns="274320">
            <a:no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  <a:defRPr sz="4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6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1121229"/>
            <a:ext cx="4223657" cy="5736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347663" indent="-303213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2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7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3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920343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3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6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ing Leve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54086"/>
            <a:ext cx="9144000" cy="4103913"/>
          </a:xfrm>
          <a:solidFill>
            <a:schemeClr val="accent6"/>
          </a:solidFill>
        </p:spPr>
        <p:txBody>
          <a:bodyPr lIns="274320" rIns="274320" anchor="ctr">
            <a:normAutofit/>
          </a:bodyPr>
          <a:lstStyle>
            <a:lvl1pPr marL="45720" indent="0" algn="ctr">
              <a:spcBef>
                <a:spcPts val="0"/>
              </a:spcBef>
              <a:buNone/>
              <a:defRPr sz="54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Chapter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6778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2677874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01256" y="1806336"/>
            <a:ext cx="1741487" cy="1743075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4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Gra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9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0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with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96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with Text Only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ith Text Only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85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with Text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2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ith Text Onl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3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4386942"/>
            <a:ext cx="9144000" cy="24710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 sz="2800" cap="none" baseline="0">
                <a:latin typeface="+mn-lt"/>
              </a:defRPr>
            </a:lvl1pPr>
          </a:lstStyle>
          <a:p>
            <a:r>
              <a:rPr lang="en-US" dirty="0"/>
              <a:t>Edit Case Study Title &amp; Description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236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0" y="4310743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42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ulti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080656"/>
            <a:ext cx="9144000" cy="37773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0" y="3080656"/>
            <a:ext cx="9144000" cy="800100"/>
          </a:xfrm>
        </p:spPr>
        <p:txBody>
          <a:bodyPr lIns="182880" tIns="182880" rIns="182880" bIns="182880">
            <a:noAutofit/>
          </a:bodyPr>
          <a:lstStyle>
            <a:lvl1pPr marL="45720" indent="0">
              <a:buNone/>
              <a:defRPr sz="3600" cap="all" baseline="0">
                <a:solidFill>
                  <a:schemeClr val="accent5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Edit project list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3864428"/>
            <a:ext cx="9144000" cy="2993571"/>
          </a:xfrm>
          <a:prstGeom prst="rect">
            <a:avLst/>
          </a:prstGeom>
          <a:noFill/>
        </p:spPr>
        <p:txBody>
          <a:bodyPr lIns="274320" tIns="0" rIns="182880" bIns="182880" anchor="t">
            <a:normAutofit/>
          </a:bodyPr>
          <a:lstStyle>
            <a:lvl1pPr algn="l">
              <a:spcAft>
                <a:spcPts val="1200"/>
              </a:spcAft>
              <a:defRPr sz="2400" cap="none" baseline="0">
                <a:latin typeface="+mn-lt"/>
              </a:defRPr>
            </a:lvl1pPr>
          </a:lstStyle>
          <a:p>
            <a:r>
              <a:rPr lang="en-US" dirty="0"/>
              <a:t>Edit project list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293914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3091543" y="0"/>
            <a:ext cx="291737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61314" y="0"/>
            <a:ext cx="2982685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1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Lev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71600"/>
            <a:ext cx="9144000" cy="2286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rIns="274320" anchor="ctr">
            <a:normAutofit/>
          </a:bodyPr>
          <a:lstStyle>
            <a:lvl1pPr marL="45720" indent="0" algn="ctr">
              <a:buNone/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sub-section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0" y="1371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3657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120290"/>
            <a:ext cx="9144000" cy="27377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005075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119563"/>
            <a:ext cx="9144000" cy="1805761"/>
          </a:xfrm>
          <a:noFill/>
        </p:spPr>
        <p:txBody>
          <a:bodyPr lIns="274320" tIns="182880" rIns="274320" bIns="182880">
            <a:normAutofit/>
          </a:bodyPr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64008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29920" y="6116638"/>
            <a:ext cx="1882305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33594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7270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0" y="6002135"/>
            <a:ext cx="1651415" cy="657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41570" y="6324093"/>
            <a:ext cx="1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547881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ing Leve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54086"/>
            <a:ext cx="9144000" cy="4103913"/>
          </a:xfrm>
          <a:solidFill>
            <a:schemeClr val="accent6"/>
          </a:solidFill>
        </p:spPr>
        <p:txBody>
          <a:bodyPr lIns="274320" rIns="274320" anchor="ctr">
            <a:normAutofit/>
          </a:bodyPr>
          <a:lstStyle>
            <a:lvl1pPr marL="45720" indent="0" algn="ctr">
              <a:spcBef>
                <a:spcPts val="0"/>
              </a:spcBef>
              <a:buNone/>
              <a:defRPr sz="54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Chapter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6778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2677874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01256" y="1806336"/>
            <a:ext cx="1741487" cy="1743075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8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Lev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71600"/>
            <a:ext cx="9144000" cy="2286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rIns="274320" anchor="ctr">
            <a:normAutofit/>
          </a:bodyPr>
          <a:lstStyle>
            <a:lvl1pPr marL="45720" indent="0" algn="ctr">
              <a:buNone/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sub-section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0" y="1371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3657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56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43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our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9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4864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07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84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6295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0" y="1143000"/>
            <a:ext cx="430136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0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7215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7215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24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25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</p:spTree>
    <p:extLst>
      <p:ext uri="{BB962C8B-B14F-4D97-AF65-F5344CB8AC3E}">
        <p14:creationId xmlns:p14="http://schemas.microsoft.com/office/powerpoint/2010/main" val="88412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245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1" y="1143000"/>
            <a:ext cx="4262954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77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1086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4370" y="0"/>
            <a:ext cx="3559629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97286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1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90256" y="0"/>
            <a:ext cx="54537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0"/>
            <a:ext cx="35378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14057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6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-1" y="0"/>
            <a:ext cx="4223657" cy="1164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457200" rIns="274320" bIns="274320">
            <a:no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  <a:defRPr sz="4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6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1121229"/>
            <a:ext cx="4223657" cy="5736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347663" indent="-303213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8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7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37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920343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3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8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1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Gra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our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71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0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with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4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with Text Only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38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ith Text Only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833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with Text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9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ith Text Onl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4386942"/>
            <a:ext cx="9144000" cy="24710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 sz="2800" cap="none" baseline="0">
                <a:latin typeface="+mn-lt"/>
              </a:defRPr>
            </a:lvl1pPr>
          </a:lstStyle>
          <a:p>
            <a:r>
              <a:rPr lang="en-US" dirty="0"/>
              <a:t>Edit Case Study Title &amp; Description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236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0" y="4310743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0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ulti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080656"/>
            <a:ext cx="9144000" cy="37773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0" y="3080656"/>
            <a:ext cx="9144000" cy="800100"/>
          </a:xfrm>
        </p:spPr>
        <p:txBody>
          <a:bodyPr lIns="182880" tIns="182880" rIns="182880" bIns="182880">
            <a:noAutofit/>
          </a:bodyPr>
          <a:lstStyle>
            <a:lvl1pPr marL="45720" indent="0">
              <a:buNone/>
              <a:defRPr sz="3600" cap="all" baseline="0">
                <a:solidFill>
                  <a:schemeClr val="accent5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Edit project list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3864428"/>
            <a:ext cx="9144000" cy="2993571"/>
          </a:xfrm>
          <a:prstGeom prst="rect">
            <a:avLst/>
          </a:prstGeom>
          <a:noFill/>
        </p:spPr>
        <p:txBody>
          <a:bodyPr lIns="274320" tIns="0" rIns="182880" bIns="182880" anchor="t">
            <a:normAutofit/>
          </a:bodyPr>
          <a:lstStyle>
            <a:lvl1pPr algn="l">
              <a:spcAft>
                <a:spcPts val="1200"/>
              </a:spcAft>
              <a:defRPr sz="2400" cap="none" baseline="0">
                <a:latin typeface="+mn-lt"/>
              </a:defRPr>
            </a:lvl1pPr>
          </a:lstStyle>
          <a:p>
            <a:r>
              <a:rPr lang="en-US" dirty="0"/>
              <a:t>Edit project list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293914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3091543" y="0"/>
            <a:ext cx="291737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61314" y="0"/>
            <a:ext cx="2982685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62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2900" y="1143000"/>
            <a:ext cx="8458200" cy="5486400"/>
          </a:xfrm>
        </p:spPr>
        <p:txBody>
          <a:bodyPr/>
          <a:lstStyle>
            <a:lvl1pPr marL="339725" indent="-295275">
              <a:buSzPct val="70000"/>
              <a:buFont typeface="Century Gothic" panose="020B0502020202020204" pitchFamily="34" charset="0"/>
              <a:buChar char="●"/>
              <a:defRPr/>
            </a:lvl1pPr>
            <a:lvl2pPr marL="574675" indent="-241300">
              <a:buSzPct val="70000"/>
              <a:buFont typeface="Century Gothic" panose="020B0502020202020204" pitchFamily="34" charset="0"/>
              <a:buChar char="○"/>
              <a:defRPr/>
            </a:lvl2pPr>
            <a:lvl3pPr marL="796925" indent="-182563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398" y="6492874"/>
            <a:ext cx="2133600" cy="365125"/>
          </a:xfrm>
          <a:prstGeom prst="rect">
            <a:avLst/>
          </a:prstGeom>
        </p:spPr>
        <p:txBody>
          <a:bodyPr/>
          <a:lstStyle/>
          <a:p>
            <a:fld id="{89F73F16-42DF-415F-8D7B-3DA7DCD6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3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4864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94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120290"/>
            <a:ext cx="9144000" cy="27377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005075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119563"/>
            <a:ext cx="9144000" cy="1805761"/>
          </a:xfrm>
          <a:noFill/>
        </p:spPr>
        <p:txBody>
          <a:bodyPr lIns="274320" tIns="182880" rIns="274320" bIns="182880">
            <a:normAutofit/>
          </a:bodyPr>
          <a:lstStyle>
            <a:lvl1pPr marL="0" indent="0">
              <a:spcBef>
                <a:spcPts val="0"/>
              </a:spcBef>
              <a:buNone/>
              <a:defRPr sz="3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64008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29920" y="6116638"/>
            <a:ext cx="1882305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33594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7270" y="6117350"/>
            <a:ext cx="2377440" cy="576262"/>
          </a:xfrm>
        </p:spPr>
        <p:txBody>
          <a:bodyPr wrap="none" anchor="b">
            <a:normAutofit/>
          </a:bodyPr>
          <a:lstStyle>
            <a:lvl1pPr marL="45720" indent="0" algn="r">
              <a:buNone/>
              <a:defRPr sz="1600" cap="all" baseline="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Presenter 1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0" y="6002135"/>
            <a:ext cx="1651415" cy="65750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41570" y="6324093"/>
            <a:ext cx="15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627505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ing Level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754086"/>
            <a:ext cx="9144000" cy="4103913"/>
          </a:xfrm>
          <a:solidFill>
            <a:schemeClr val="accent6"/>
          </a:solidFill>
        </p:spPr>
        <p:txBody>
          <a:bodyPr lIns="274320" rIns="274320" anchor="ctr">
            <a:normAutofit/>
          </a:bodyPr>
          <a:lstStyle>
            <a:lvl1pPr marL="45720" indent="0" algn="ctr">
              <a:spcBef>
                <a:spcPts val="0"/>
              </a:spcBef>
              <a:buNone/>
              <a:defRPr sz="54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Chapter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67787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2677874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701256" y="1806336"/>
            <a:ext cx="1741487" cy="1743075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76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8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Level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371600"/>
            <a:ext cx="9144000" cy="2286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rIns="274320" anchor="ctr">
            <a:normAutofit/>
          </a:bodyPr>
          <a:lstStyle>
            <a:lvl1pPr marL="45720" indent="0" algn="ctr">
              <a:buNone/>
              <a:defRPr sz="5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sub-section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0" y="1371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0" y="3657600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96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6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our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51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4864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13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4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6295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0" y="1143000"/>
            <a:ext cx="430136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1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7215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7215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55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0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33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, and Sour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143000"/>
            <a:ext cx="8686800" cy="50292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6194160"/>
            <a:ext cx="8686800" cy="435240"/>
          </a:xfrm>
        </p:spPr>
        <p:txBody>
          <a:bodyPr anchor="b">
            <a:noAutofit/>
          </a:bodyPr>
          <a:lstStyle>
            <a:lvl1pPr marL="45720" indent="0">
              <a:buFont typeface="Arial" panose="020B0604020202020204" pitchFamily="34" charset="0"/>
              <a:buNone/>
              <a:defRPr sz="1000" spc="0" baseline="0">
                <a:latin typeface="+mn-lt"/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Insert Source	</a:t>
            </a:r>
          </a:p>
        </p:txBody>
      </p:sp>
    </p:spTree>
    <p:extLst>
      <p:ext uri="{BB962C8B-B14F-4D97-AF65-F5344CB8AC3E}">
        <p14:creationId xmlns:p14="http://schemas.microsoft.com/office/powerpoint/2010/main" val="1417555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245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1" y="1143000"/>
            <a:ext cx="4262954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3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1086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584370" y="0"/>
            <a:ext cx="3559629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97286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97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Slid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90256" y="0"/>
            <a:ext cx="54537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0"/>
            <a:ext cx="35378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614057" y="0"/>
            <a:ext cx="0" cy="685800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86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-1" y="0"/>
            <a:ext cx="4223657" cy="1164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457200" rIns="274320" bIns="274320">
            <a:noAutofit/>
          </a:bodyPr>
          <a:lstStyle>
            <a:lvl1pPr marL="45720" indent="0" algn="ctr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None/>
              <a:defRPr sz="44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6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1121229"/>
            <a:ext cx="4223657" cy="5736771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347663" indent="-303213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263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376057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7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67943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74029" y="76200"/>
            <a:ext cx="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920343" y="0"/>
            <a:ext cx="4223657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274320" rIns="274320" bIns="274320">
            <a:normAutofit/>
          </a:bodyPr>
          <a:lstStyle>
            <a:lvl1pPr marL="44450" indent="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599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81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7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Gra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2235" y="1143000"/>
            <a:ext cx="426295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810" y="1143000"/>
            <a:ext cx="430136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89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Dark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501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35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with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603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with Text Only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912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with Text Only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29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with Text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45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with Text Onl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228600"/>
            <a:ext cx="8686800" cy="6400800"/>
          </a:xfrm>
        </p:spPr>
        <p:txBody>
          <a:bodyPr anchor="ctr">
            <a:normAutofit/>
          </a:bodyPr>
          <a:lstStyle>
            <a:lvl1pPr marL="45720" indent="0">
              <a:buNone/>
              <a:defRPr sz="48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400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728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98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4386942"/>
            <a:ext cx="9144000" cy="24710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>
              <a:defRPr sz="2800" cap="none" baseline="0">
                <a:latin typeface="+mn-lt"/>
              </a:defRPr>
            </a:lvl1pPr>
          </a:lstStyle>
          <a:p>
            <a:r>
              <a:rPr lang="en-US" dirty="0"/>
              <a:t>Edit Case Study Title &amp; Description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2236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0" y="4310743"/>
            <a:ext cx="9144000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43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ulti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080656"/>
            <a:ext cx="9144000" cy="37773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0" y="3080656"/>
            <a:ext cx="9144000" cy="800100"/>
          </a:xfrm>
        </p:spPr>
        <p:txBody>
          <a:bodyPr lIns="182880" tIns="182880" rIns="182880" bIns="182880">
            <a:noAutofit/>
          </a:bodyPr>
          <a:lstStyle>
            <a:lvl1pPr marL="45720" indent="0">
              <a:buNone/>
              <a:defRPr sz="3600" cap="all" baseline="0">
                <a:solidFill>
                  <a:schemeClr val="accent5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Edit project list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0" y="3864428"/>
            <a:ext cx="9144000" cy="2993571"/>
          </a:xfrm>
          <a:prstGeom prst="rect">
            <a:avLst/>
          </a:prstGeom>
          <a:noFill/>
        </p:spPr>
        <p:txBody>
          <a:bodyPr lIns="274320" tIns="0" rIns="182880" bIns="182880" anchor="t">
            <a:normAutofit/>
          </a:bodyPr>
          <a:lstStyle>
            <a:lvl1pPr algn="l">
              <a:spcAft>
                <a:spcPts val="1200"/>
              </a:spcAft>
              <a:defRPr sz="2400" cap="none" baseline="0">
                <a:latin typeface="+mn-lt"/>
              </a:defRPr>
            </a:lvl1pPr>
          </a:lstStyle>
          <a:p>
            <a:r>
              <a:rPr lang="en-US" dirty="0"/>
              <a:t>Edit project list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293914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3091543" y="0"/>
            <a:ext cx="2917372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161314" y="0"/>
            <a:ext cx="2982685" cy="2939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58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2900" y="1143000"/>
            <a:ext cx="8458200" cy="5486400"/>
          </a:xfrm>
        </p:spPr>
        <p:txBody>
          <a:bodyPr/>
          <a:lstStyle>
            <a:lvl1pPr marL="339725" indent="-295275">
              <a:buSzPct val="70000"/>
              <a:buFont typeface="Century Gothic" panose="020B0502020202020204" pitchFamily="34" charset="0"/>
              <a:buChar char="●"/>
              <a:defRPr/>
            </a:lvl1pPr>
            <a:lvl2pPr marL="574675" indent="-241300">
              <a:buSzPct val="70000"/>
              <a:buFont typeface="Century Gothic" panose="020B0502020202020204" pitchFamily="34" charset="0"/>
              <a:buChar char="○"/>
              <a:defRPr/>
            </a:lvl2pPr>
            <a:lvl3pPr marL="796925" indent="-182563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10398" y="6492874"/>
            <a:ext cx="2133600" cy="365125"/>
          </a:xfrm>
          <a:prstGeom prst="rect">
            <a:avLst/>
          </a:prstGeom>
        </p:spPr>
        <p:txBody>
          <a:bodyPr/>
          <a:lstStyle/>
          <a:p>
            <a:fld id="{89F73F16-42DF-415F-8D7B-3DA7DCD609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799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799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87215" y="1143000"/>
            <a:ext cx="4151985" cy="685800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87215" y="1981200"/>
            <a:ext cx="4151985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text or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-1" y="1"/>
            <a:ext cx="9143999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Edit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14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DBAC-E194-40A6-AFAB-C82EDD83A0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44" r:id="rId4"/>
    <p:sldLayoutId id="2147483864" r:id="rId5"/>
    <p:sldLayoutId id="2147483845" r:id="rId6"/>
    <p:sldLayoutId id="2147483846" r:id="rId7"/>
    <p:sldLayoutId id="2147483847" r:id="rId8"/>
    <p:sldLayoutId id="2147483848" r:id="rId9"/>
    <p:sldLayoutId id="2147483892" r:id="rId10"/>
    <p:sldLayoutId id="2147483897" r:id="rId11"/>
    <p:sldLayoutId id="2147483898" r:id="rId12"/>
    <p:sldLayoutId id="2147483860" r:id="rId13"/>
    <p:sldLayoutId id="2147483861" r:id="rId14"/>
    <p:sldLayoutId id="2147483849" r:id="rId15"/>
    <p:sldLayoutId id="2147483894" r:id="rId16"/>
    <p:sldLayoutId id="2147483895" r:id="rId17"/>
    <p:sldLayoutId id="2147483850" r:id="rId18"/>
    <p:sldLayoutId id="2147483896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3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Clr>
          <a:schemeClr val="accent6"/>
        </a:buClr>
        <a:buSzPct val="120000"/>
        <a:buFont typeface="Arial" panose="020B0604020202020204" pitchFamily="34" charset="0"/>
        <a:buChar char="•"/>
        <a:defRPr sz="2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Clr>
          <a:schemeClr val="accent6"/>
        </a:buClr>
        <a:buSzPct val="100000"/>
        <a:buFont typeface="Century Gothic" panose="020B0502020202020204" pitchFamily="34" charset="0"/>
        <a:buChar char="◦"/>
        <a:defRPr sz="2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Clr>
          <a:schemeClr val="accent6"/>
        </a:buClr>
        <a:buSzPct val="110000"/>
        <a:buFont typeface="Arial" panose="020B0604020202020204" pitchFamily="34" charset="0"/>
        <a:buChar char="•"/>
        <a:defRPr sz="20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Clr>
          <a:schemeClr val="accent6"/>
        </a:buClr>
        <a:buFont typeface="Century Gothic" panose="020B0502020202020204" pitchFamily="34" charset="0"/>
        <a:buChar char="◦"/>
        <a:defRPr sz="1800" kern="120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800"/>
        </a:spcAft>
        <a:buClr>
          <a:schemeClr val="accent6"/>
        </a:buClr>
        <a:buFont typeface="Arial" panose="020B0604020202020204" pitchFamily="34" charset="0"/>
        <a:buChar char="•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14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120000"/>
        <a:buFont typeface="Arial" panose="020B0604020202020204" pitchFamily="34" charset="0"/>
        <a:buChar char="•"/>
        <a:defRPr sz="2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825" indent="-2413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80000"/>
        <a:buFont typeface="Century Gothic" panose="020B0502020202020204" pitchFamily="34" charset="0"/>
        <a:buChar char="○"/>
        <a:defRPr sz="2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110000"/>
        <a:buFont typeface="Arial" panose="020B0604020202020204" pitchFamily="34" charset="0"/>
        <a:buChar char="•"/>
        <a:defRPr sz="20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Century Gothic" panose="020B0502020202020204" pitchFamily="34" charset="0"/>
        <a:buChar char="◦"/>
        <a:defRPr sz="1800" kern="120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71600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9144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7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3983" r:id="rId22"/>
    <p:sldLayoutId id="2147483984" r:id="rId23"/>
    <p:sldLayoutId id="2147483985" r:id="rId24"/>
    <p:sldLayoutId id="2147483986" r:id="rId25"/>
    <p:sldLayoutId id="2147483987" r:id="rId26"/>
    <p:sldLayoutId id="2147483988" r:id="rId27"/>
    <p:sldLayoutId id="2147483989" r:id="rId28"/>
    <p:sldLayoutId id="2147483990" r:id="rId29"/>
    <p:sldLayoutId id="2147483991" r:id="rId3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120000"/>
        <a:buFont typeface="Arial" panose="020B0604020202020204" pitchFamily="34" charset="0"/>
        <a:buChar char="•"/>
        <a:defRPr sz="2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1825" indent="-2413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80000"/>
        <a:buFont typeface="Century Gothic" panose="020B0502020202020204" pitchFamily="34" charset="0"/>
        <a:buChar char="○"/>
        <a:defRPr sz="2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SzPct val="110000"/>
        <a:buFont typeface="Arial" panose="020B0604020202020204" pitchFamily="34" charset="0"/>
        <a:buChar char="•"/>
        <a:defRPr sz="20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Century Gothic" panose="020B0502020202020204" pitchFamily="34" charset="0"/>
        <a:buChar char="◦"/>
        <a:defRPr sz="1800" kern="1200" spc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71600" indent="-182563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4773613"/>
            <a:ext cx="9144000" cy="2084387"/>
          </a:xfrm>
          <a:solidFill>
            <a:schemeClr val="tx1">
              <a:lumMod val="65000"/>
              <a:lumOff val="35000"/>
            </a:schemeClr>
          </a:solidFill>
        </p:spPr>
        <p:txBody>
          <a:bodyPr lIns="274320" tIns="457200" rIns="274320" bIns="274320">
            <a:noAutofit/>
          </a:bodyPr>
          <a:lstStyle/>
          <a:p>
            <a:pPr algn="l">
              <a:spcBef>
                <a:spcPts val="1200"/>
              </a:spcBef>
              <a:spcAft>
                <a:spcPts val="3600"/>
              </a:spcAft>
            </a:pPr>
            <a:r>
              <a:rPr lang="en-US" sz="2200" b="1" dirty="0">
                <a:solidFill>
                  <a:prstClr val="white"/>
                </a:solidFill>
              </a:rPr>
              <a:t>Defense </a:t>
            </a:r>
            <a:r>
              <a:rPr lang="en-US" sz="2200" b="1" dirty="0"/>
              <a:t>industry Adjustment and Economic Development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600" dirty="0" smtClean="0"/>
              <a:t>U.S</a:t>
            </a:r>
            <a:r>
              <a:rPr lang="en-US" sz="1600" dirty="0"/>
              <a:t>. DoD OEA Grant Strategy and implementation for Washington state</a:t>
            </a:r>
            <a:r>
              <a:rPr lang="en-US" sz="1600" dirty="0">
                <a:solidFill>
                  <a:prstClr val="white"/>
                </a:solidFill>
              </a:rPr>
              <a:t/>
            </a:r>
            <a:br>
              <a:rPr lang="en-US" sz="1600" dirty="0">
                <a:solidFill>
                  <a:prstClr val="white"/>
                </a:solidFill>
              </a:rPr>
            </a:br>
            <a:r>
              <a:rPr lang="en-US" sz="1600" i="1" dirty="0">
                <a:solidFill>
                  <a:prstClr val="white"/>
                </a:solidFill>
              </a:rPr>
              <a:t>WMA </a:t>
            </a:r>
            <a:r>
              <a:rPr lang="en-US" sz="1600" i="1" dirty="0" smtClean="0">
                <a:solidFill>
                  <a:prstClr val="white"/>
                </a:solidFill>
              </a:rPr>
              <a:t>Meeting</a:t>
            </a:r>
            <a:br>
              <a:rPr lang="en-US" sz="1600" i="1" dirty="0" smtClean="0">
                <a:solidFill>
                  <a:prstClr val="white"/>
                </a:solidFill>
              </a:rPr>
            </a:br>
            <a:r>
              <a:rPr lang="en-US" sz="1600" i="1" dirty="0">
                <a:solidFill>
                  <a:prstClr val="white"/>
                </a:solidFill>
              </a:rPr>
              <a:t/>
            </a:r>
            <a:br>
              <a:rPr lang="en-US" sz="1600" i="1" dirty="0">
                <a:solidFill>
                  <a:prstClr val="white"/>
                </a:solidFill>
              </a:rPr>
            </a:br>
            <a:r>
              <a:rPr lang="en-US" sz="1800" spc="-100" dirty="0">
                <a:solidFill>
                  <a:prstClr val="white"/>
                </a:solidFill>
              </a:rPr>
              <a:t/>
            </a:r>
            <a:br>
              <a:rPr lang="en-US" sz="1800" spc="-100" dirty="0">
                <a:solidFill>
                  <a:prstClr val="white"/>
                </a:solidFill>
              </a:rPr>
            </a:br>
            <a:r>
              <a:rPr lang="en-US" sz="1600" spc="0" dirty="0">
                <a:solidFill>
                  <a:srgbClr val="F79646"/>
                </a:solidFill>
              </a:rPr>
              <a:t>TIP Strategies, Inc.  </a:t>
            </a:r>
            <a:r>
              <a:rPr lang="en-US" sz="1600" spc="0" dirty="0" smtClean="0">
                <a:solidFill>
                  <a:srgbClr val="F79646"/>
                </a:solidFill>
              </a:rPr>
              <a:t>	</a:t>
            </a:r>
            <a:r>
              <a:rPr lang="en-US" sz="1600" dirty="0" smtClean="0"/>
              <a:t>Jeff Marcell</a:t>
            </a:r>
            <a:r>
              <a:rPr lang="en-US" sz="1600" spc="0" dirty="0">
                <a:solidFill>
                  <a:srgbClr val="F79646"/>
                </a:solidFill>
              </a:rPr>
              <a:t/>
            </a:r>
            <a:br>
              <a:rPr lang="en-US" sz="1600" spc="0" dirty="0">
                <a:solidFill>
                  <a:srgbClr val="F79646"/>
                </a:solidFill>
              </a:rPr>
            </a:br>
            <a:r>
              <a:rPr lang="en-US" sz="1600" spc="0" dirty="0"/>
              <a:t>			     	</a:t>
            </a:r>
            <a:endParaRPr lang="en-US" sz="1800" spc="0" dirty="0"/>
          </a:p>
        </p:txBody>
      </p:sp>
      <p:sp>
        <p:nvSpPr>
          <p:cNvPr id="2" name="Rectangle 1"/>
          <p:cNvSpPr/>
          <p:nvPr/>
        </p:nvSpPr>
        <p:spPr>
          <a:xfrm>
            <a:off x="7068325" y="6324371"/>
            <a:ext cx="1473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April 27, 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89516"/>
            <a:ext cx="3657600" cy="2316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6128" y="1"/>
            <a:ext cx="3647872" cy="2329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428627" cy="23291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090" y="2389518"/>
            <a:ext cx="5416910" cy="23205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22010" y="5925325"/>
            <a:ext cx="2057400" cy="365125"/>
          </a:xfrm>
        </p:spPr>
        <p:txBody>
          <a:bodyPr/>
          <a:lstStyle/>
          <a:p>
            <a:fld id="{12DCDBAC-E194-40A6-AFAB-C82EDD83A0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Short </a:t>
            </a:r>
            <a:r>
              <a:rPr lang="en-US" sz="3200" b="1" dirty="0"/>
              <a:t>and long-term recommendations for transitioning the industry adjustment strategy and related activities from grant funding to a sustained and resourced </a:t>
            </a:r>
            <a:r>
              <a:rPr lang="en-US" sz="3200" b="1" dirty="0" smtClean="0"/>
              <a:t>strategy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8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Governor’s Office</a:t>
            </a:r>
          </a:p>
          <a:p>
            <a:r>
              <a:rPr lang="en-US" dirty="0"/>
              <a:t>Washington Department of Commerce</a:t>
            </a:r>
          </a:p>
          <a:p>
            <a:r>
              <a:rPr lang="en-US" dirty="0"/>
              <a:t>Washington Military Alliance</a:t>
            </a:r>
          </a:p>
          <a:p>
            <a:r>
              <a:rPr lang="en-US" dirty="0"/>
              <a:t>Employment Security Department</a:t>
            </a:r>
          </a:p>
          <a:p>
            <a:r>
              <a:rPr lang="en-US" dirty="0"/>
              <a:t>State Board Community Technical College</a:t>
            </a:r>
          </a:p>
          <a:p>
            <a:r>
              <a:rPr lang="en-US" dirty="0"/>
              <a:t>Procurement Technical Assistance Centers (PTAC)</a:t>
            </a:r>
          </a:p>
          <a:p>
            <a:r>
              <a:rPr lang="en-US" dirty="0"/>
              <a:t>Impact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and WSU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Pacific Northwest National </a:t>
            </a:r>
            <a:r>
              <a:rPr lang="en-US" dirty="0" smtClean="0">
                <a:solidFill>
                  <a:schemeClr val="tx1"/>
                </a:solidFill>
              </a:rPr>
              <a:t>Laboratory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ADO’s and Business Support Groups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Installation Support Organizations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More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8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Sustainability strategy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GOAL 1: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STAFF RELEVANT PROGRAMS AT A SUFFICIENT LEVEL TO IMPLEMENT THE PLAYBOOK.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GOAL 2: </a:t>
            </a:r>
            <a:r>
              <a:rPr lang="en-US" dirty="0"/>
              <a:t>PUT IN PLACE THE NECESSARY TOOLS AND BUSINESS PROCESSES TO SUPPORT THE PLAYBOOK.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GOAL 3: </a:t>
            </a:r>
            <a:r>
              <a:rPr lang="en-US" dirty="0"/>
              <a:t>PURSUE FUNDING REQUIRED TO IMPLEMENT PLAYBOOK.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GOAL 4: </a:t>
            </a:r>
            <a:r>
              <a:rPr lang="en-US" dirty="0"/>
              <a:t>WORK WITH PARTNERS TO MONITOR PROGRESS AND ADJUST THE PLAYBOOK ACCORDINGLY. </a:t>
            </a:r>
          </a:p>
          <a:p>
            <a:endParaRPr lang="en-US" dirty="0"/>
          </a:p>
          <a:p>
            <a:endParaRPr lang="en-US" dirty="0"/>
          </a:p>
          <a:p>
            <a:pPr marL="56007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6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GOAL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STAFF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RELEVANT PROGRAMS AT A SUFFICIENT LEVEL TO IMPLEMENT THE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PLAYBOOK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Increase staffing levels at the Washington State Department of Commerce Military and Defense Sector program and the Washington Military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Alliance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Make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necessary leadership commitments at key state agencies and partner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organizations</a:t>
            </a:r>
          </a:p>
          <a:p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2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PUT </a:t>
            </a:r>
            <a:r>
              <a:rPr lang="en-US" dirty="0"/>
              <a:t>IN PLACE THE NECESSARY TOOLS AND BUSINESS PROCESSES TO SUPPORT THE </a:t>
            </a:r>
            <a:r>
              <a:rPr lang="en-US" dirty="0" smtClean="0"/>
              <a:t>PLAYBOOK</a:t>
            </a:r>
          </a:p>
          <a:p>
            <a:r>
              <a:rPr lang="en-US" dirty="0"/>
              <a:t>Put in place the tools and technologies needed to sustain the implementation </a:t>
            </a:r>
            <a:r>
              <a:rPr lang="en-US" dirty="0" smtClean="0"/>
              <a:t>process</a:t>
            </a:r>
          </a:p>
          <a:p>
            <a:r>
              <a:rPr lang="en-US" dirty="0"/>
              <a:t>Institute collaboration and coordination strategies to facilitate the plan’s implementation and long-range sustainability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PURSUE </a:t>
            </a:r>
            <a:r>
              <a:rPr lang="en-US" dirty="0"/>
              <a:t>FUNDING REQUIRED TO IMPLEMENT </a:t>
            </a:r>
            <a:r>
              <a:rPr lang="en-US" dirty="0" smtClean="0"/>
              <a:t>PLAYBOOK</a:t>
            </a:r>
          </a:p>
          <a:p>
            <a:r>
              <a:rPr lang="en-US" dirty="0"/>
              <a:t>Expand funding for critical </a:t>
            </a:r>
            <a:r>
              <a:rPr lang="en-US" dirty="0" smtClean="0"/>
              <a:t>programs</a:t>
            </a:r>
          </a:p>
          <a:p>
            <a:r>
              <a:rPr lang="en-US" dirty="0"/>
              <a:t>Identify funding sources to support critical </a:t>
            </a:r>
            <a:r>
              <a:rPr lang="en-US" dirty="0" smtClean="0"/>
              <a:t>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2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 </a:t>
            </a:r>
            <a:r>
              <a:rPr lang="en-US" dirty="0"/>
              <a:t>WITH PARTNERS TO MONITOR PROGRESS AND ADJUST THE PLAYBOOK </a:t>
            </a:r>
            <a:r>
              <a:rPr lang="en-US" dirty="0" smtClean="0"/>
              <a:t>ACCORDINGLY</a:t>
            </a:r>
          </a:p>
          <a:p>
            <a:r>
              <a:rPr lang="en-US" dirty="0"/>
              <a:t>Put in place clear metrics for measuring progress on plan implementation and for monitoring its </a:t>
            </a:r>
            <a:r>
              <a:rPr lang="en-US" dirty="0" smtClean="0"/>
              <a:t>effectiveness</a:t>
            </a:r>
          </a:p>
          <a:p>
            <a:r>
              <a:rPr lang="en-US" dirty="0"/>
              <a:t>Put in place mechanisms for tracking the health of the </a:t>
            </a:r>
            <a:r>
              <a:rPr lang="en-US" dirty="0" smtClean="0"/>
              <a:t>sector</a:t>
            </a:r>
          </a:p>
          <a:p>
            <a:r>
              <a:rPr lang="en-US" dirty="0"/>
              <a:t>Identify and implement specific steps for evaluating and revising the Playbook on a regular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matrix</a:t>
            </a:r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4" y="990600"/>
            <a:ext cx="916198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expanded defense contract assistance</a:t>
            </a:r>
            <a:r>
              <a:rPr lang="en-US" dirty="0" smtClean="0"/>
              <a:t> Program Overview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1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Objectives:</a:t>
            </a:r>
          </a:p>
          <a:p>
            <a:r>
              <a:rPr lang="en-US" dirty="0"/>
              <a:t>Identify and assess10-20 local defense supply chain businesses to participate in the project </a:t>
            </a:r>
          </a:p>
          <a:p>
            <a:r>
              <a:rPr lang="en-US" dirty="0"/>
              <a:t>Develop strategies to support growth and/or diversification of potential of companies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4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0"/>
            <a:ext cx="4303165" cy="6858000"/>
          </a:xfrm>
        </p:spPr>
        <p:txBody>
          <a:bodyPr anchor="t">
            <a:normAutofit/>
          </a:bodyPr>
          <a:lstStyle/>
          <a:p>
            <a:pPr algn="ctr"/>
            <a:r>
              <a:rPr lang="en-US" sz="5200" dirty="0">
                <a:solidFill>
                  <a:schemeClr val="accent5"/>
                </a:solidFill>
              </a:rPr>
              <a:t>AGENDA</a:t>
            </a:r>
            <a:endParaRPr lang="en-US" sz="2200" dirty="0">
              <a:solidFill>
                <a:schemeClr val="accent5"/>
              </a:solidFill>
            </a:endParaRPr>
          </a:p>
          <a:p>
            <a:pPr marL="558800" indent="-514350">
              <a:buSzPct val="100000"/>
              <a:buFont typeface="+mj-lt"/>
              <a:buAutoNum type="arabicPeriod"/>
            </a:pPr>
            <a:r>
              <a:rPr lang="en-US" sz="2800" dirty="0" smtClean="0"/>
              <a:t>Strategic Plan Overview</a:t>
            </a:r>
          </a:p>
          <a:p>
            <a:pPr marL="558800" indent="-514350">
              <a:buSzPct val="100000"/>
              <a:buFont typeface="+mj-lt"/>
              <a:buAutoNum type="arabicPeriod"/>
            </a:pPr>
            <a:r>
              <a:rPr lang="en-US" sz="2800" dirty="0" smtClean="0"/>
              <a:t>Sustainability Strategy Overview</a:t>
            </a:r>
          </a:p>
          <a:p>
            <a:pPr marL="558800" indent="-514350">
              <a:buSzPct val="100000"/>
              <a:buFont typeface="+mj-lt"/>
              <a:buAutoNum type="arabicPeriod"/>
            </a:pPr>
            <a:r>
              <a:rPr lang="en-US" sz="2800" dirty="0" smtClean="0"/>
              <a:t>Expanded Defense Contract </a:t>
            </a:r>
            <a:r>
              <a:rPr lang="en-US" sz="2800" dirty="0"/>
              <a:t>A</a:t>
            </a:r>
            <a:r>
              <a:rPr lang="en-US" sz="2800" dirty="0" smtClean="0"/>
              <a:t>ssistance Program Overview</a:t>
            </a:r>
          </a:p>
          <a:p>
            <a:pPr marL="558800" indent="-514350">
              <a:buSzPct val="100000"/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"/>
          <a:stretch/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0" y="1201510"/>
            <a:ext cx="8527632" cy="54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9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Eligibility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Firms deriving 40% or more of business revenue from a DOD contract(s) or   </a:t>
            </a:r>
            <a:r>
              <a:rPr lang="en-US" dirty="0" smtClean="0">
                <a:latin typeface="+mj-lt"/>
              </a:rPr>
              <a:t> subcontract(s</a:t>
            </a:r>
            <a:r>
              <a:rPr lang="en-US" dirty="0">
                <a:latin typeface="+mj-lt"/>
              </a:rPr>
              <a:t>)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Demonstrated or imminent loss of at least 5% of sales and/or production due to reduced DoD expenditures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Willingness to provide 24 months of historical sales, production and employment data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Willingness to provide 24 months of projected sales, production and employment data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Willingness to serve as a case study participant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Willingness to allow the inclusion of select data (descriptive information unattributed to a specific company; no confidential disclosures) in public documents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Willingness of senior management to participate in a 2-day executive session.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6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management consulting services paid for by the grant include: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 </a:t>
            </a:r>
            <a:r>
              <a:rPr lang="en-US" dirty="0">
                <a:latin typeface="+mj-lt"/>
              </a:rPr>
              <a:t>assessment of each pilot company’s current strategic situation,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 </a:t>
            </a:r>
            <a:r>
              <a:rPr lang="en-US" dirty="0">
                <a:latin typeface="+mj-lt"/>
              </a:rPr>
              <a:t>assessment of company response to the challenges of variability in DoD spending,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ompany </a:t>
            </a:r>
            <a:r>
              <a:rPr lang="en-US" dirty="0">
                <a:latin typeface="+mj-lt"/>
              </a:rPr>
              <a:t>preparedness to respond using strategic best practices,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•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 </a:t>
            </a:r>
            <a:r>
              <a:rPr lang="en-US" dirty="0">
                <a:latin typeface="+mj-lt"/>
              </a:rPr>
              <a:t>action plan to move forward, with assigned responsibility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market value of these services is $80,000 but will be provided free-of-charge. </a:t>
            </a: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Project scope of work</a:t>
            </a:r>
            <a:endParaRPr lang="en-US" spc="0" dirty="0"/>
          </a:p>
        </p:txBody>
      </p:sp>
      <p:graphicFrame>
        <p:nvGraphicFramePr>
          <p:cNvPr id="30105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36875406"/>
              </p:ext>
            </p:extLst>
          </p:nvPr>
        </p:nvGraphicFramePr>
        <p:xfrm>
          <a:off x="320038" y="1661478"/>
          <a:ext cx="8503920" cy="4236720"/>
        </p:xfrm>
        <a:graphic>
          <a:graphicData uri="http://schemas.openxmlformats.org/drawingml/2006/table">
            <a:tbl>
              <a:tblPr/>
              <a:tblGrid>
                <a:gridCol w="35990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4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Step 1: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Select the Participants</a:t>
                      </a:r>
                    </a:p>
                  </a:txBody>
                  <a:tcPr marR="182880" marT="0" marB="0" horzOverflow="overflow">
                    <a:lnL cap="flat">
                      <a:noFill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1.1	Kick-off meeting</a:t>
                      </a:r>
                    </a:p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1.2	Selection criteria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Defense-dependent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Demonstrated impact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Willingness</a:t>
                      </a:r>
                    </a:p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1.3	Candidate outreach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Other grant-funded efforts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Economic development and workforce partners</a:t>
                      </a:r>
                    </a:p>
                    <a:p>
                      <a:pPr marL="804863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Survey of businesses </a:t>
                      </a:r>
                    </a:p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1.4	Information session</a:t>
                      </a:r>
                    </a:p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1.5   Final selection</a:t>
                      </a:r>
                    </a:p>
                  </a:txBody>
                  <a:tcPr marL="182880" marT="91440" marB="9144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8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Project scope of work</a:t>
            </a:r>
            <a:endParaRPr lang="en-US" spc="0" dirty="0"/>
          </a:p>
        </p:txBody>
      </p:sp>
      <p:graphicFrame>
        <p:nvGraphicFramePr>
          <p:cNvPr id="30105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06403875"/>
              </p:ext>
            </p:extLst>
          </p:nvPr>
        </p:nvGraphicFramePr>
        <p:xfrm>
          <a:off x="309045" y="1355130"/>
          <a:ext cx="8503920" cy="4846320"/>
        </p:xfrm>
        <a:graphic>
          <a:graphicData uri="http://schemas.openxmlformats.org/drawingml/2006/table">
            <a:tbl>
              <a:tblPr/>
              <a:tblGrid>
                <a:gridCol w="3445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8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Step 2: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Strategy Assessment</a:t>
                      </a:r>
                    </a:p>
                  </a:txBody>
                  <a:tcPr marR="182880" marT="0" marB="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2.1	Organizational health assessment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2.2	Strategy assessment</a:t>
                      </a:r>
                    </a:p>
                  </a:txBody>
                  <a:tcPr marL="182880" marT="91440" marB="9144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0375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R="182880" marT="0" marB="0" anchor="ctr" horzOverflow="overflow">
                    <a:lnL cap="flat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4675" marR="0" lvl="0" indent="-574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880" marT="91440" marB="9144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Step 3: </a:t>
                      </a:r>
                      <a:b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</a:b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Post-Strategy Assessment Follow-up</a:t>
                      </a:r>
                    </a:p>
                  </a:txBody>
                  <a:tcPr marR="182880" marT="0" marB="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3.1	Action follow-up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3.2	Follow-up support (as needed)</a:t>
                      </a:r>
                    </a:p>
                  </a:txBody>
                  <a:tcPr marL="182880" marT="91440" marB="9144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R="182880" marT="0" marB="0" anchor="ctr" horzOverflow="overflow">
                    <a:lnL cap="flat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182880" marT="91440" marB="9144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Step 4:</a:t>
                      </a: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cs typeface="Arial" charset="0"/>
                        </a:rPr>
                        <a:t>Case Studies</a:t>
                      </a:r>
                    </a:p>
                  </a:txBody>
                  <a:tcPr marR="182880" marT="0" marB="0" anchor="ctr" horzOverflow="overflow">
                    <a:lnL cap="flat">
                      <a:noFill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4.1 Case studies</a:t>
                      </a:r>
                    </a:p>
                    <a:p>
                      <a:pPr marL="6858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Outline</a:t>
                      </a:r>
                    </a:p>
                    <a:p>
                      <a:pPr marL="685800" marR="0" lvl="1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Final deliverable</a:t>
                      </a:r>
                    </a:p>
                  </a:txBody>
                  <a:tcPr marL="182880" marT="91440" marB="91440" anchor="ctr" horzOverflow="overflow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8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Timeline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06329"/>
              </p:ext>
            </p:extLst>
          </p:nvPr>
        </p:nvGraphicFramePr>
        <p:xfrm>
          <a:off x="150935" y="1009485"/>
          <a:ext cx="8842131" cy="5726077"/>
        </p:xfrm>
        <a:graphic>
          <a:graphicData uri="http://schemas.openxmlformats.org/drawingml/2006/table">
            <a:tbl>
              <a:tblPr firstRow="1" firstCol="1" lastRow="1" lastCol="1" bandCol="1">
                <a:effectLst/>
              </a:tblPr>
              <a:tblGrid>
                <a:gridCol w="1755144">
                  <a:extLst>
                    <a:ext uri="{9D8B030D-6E8A-4147-A177-3AD203B41FA5}">
                      <a16:colId xmlns:a16="http://schemas.microsoft.com/office/drawing/2014/main" xmlns="" val="3623679430"/>
                    </a:ext>
                  </a:extLst>
                </a:gridCol>
                <a:gridCol w="274402">
                  <a:extLst>
                    <a:ext uri="{9D8B030D-6E8A-4147-A177-3AD203B41FA5}">
                      <a16:colId xmlns:a16="http://schemas.microsoft.com/office/drawing/2014/main" xmlns="" val="867318740"/>
                    </a:ext>
                  </a:extLst>
                </a:gridCol>
                <a:gridCol w="270751">
                  <a:extLst>
                    <a:ext uri="{9D8B030D-6E8A-4147-A177-3AD203B41FA5}">
                      <a16:colId xmlns:a16="http://schemas.microsoft.com/office/drawing/2014/main" xmlns="" val="72769463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145739655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2380822859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2766620381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750142276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59610276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2674033201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3616263715"/>
                    </a:ext>
                  </a:extLst>
                </a:gridCol>
                <a:gridCol w="275130">
                  <a:extLst>
                    <a:ext uri="{9D8B030D-6E8A-4147-A177-3AD203B41FA5}">
                      <a16:colId xmlns:a16="http://schemas.microsoft.com/office/drawing/2014/main" xmlns="" val="19616554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291707795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1884603254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624282789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2357878311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925523075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042505740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2748112674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32861671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1370427867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790799550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1947666156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49821671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2402255498"/>
                    </a:ext>
                  </a:extLst>
                </a:gridCol>
                <a:gridCol w="271482">
                  <a:extLst>
                    <a:ext uri="{9D8B030D-6E8A-4147-A177-3AD203B41FA5}">
                      <a16:colId xmlns:a16="http://schemas.microsoft.com/office/drawing/2014/main" xmlns="" val="3950355675"/>
                    </a:ext>
                  </a:extLst>
                </a:gridCol>
                <a:gridCol w="273671">
                  <a:extLst>
                    <a:ext uri="{9D8B030D-6E8A-4147-A177-3AD203B41FA5}">
                      <a16:colId xmlns:a16="http://schemas.microsoft.com/office/drawing/2014/main" xmlns="" val="2357804592"/>
                    </a:ext>
                  </a:extLst>
                </a:gridCol>
                <a:gridCol w="273671">
                  <a:extLst>
                    <a:ext uri="{9D8B030D-6E8A-4147-A177-3AD203B41FA5}">
                      <a16:colId xmlns:a16="http://schemas.microsoft.com/office/drawing/2014/main" xmlns="" val="2065704954"/>
                    </a:ext>
                  </a:extLst>
                </a:gridCol>
              </a:tblGrid>
              <a:tr h="203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MAJOR STEPS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7F92"/>
                    </a:solidFill>
                  </a:tcPr>
                </a:tc>
                <a:tc gridSpan="2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7F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609325"/>
                  </a:ext>
                </a:extLst>
              </a:tr>
              <a:tr h="203725"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i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week beginning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9369475"/>
                  </a:ext>
                </a:extLst>
              </a:tr>
              <a:tr h="20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930005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1: Participants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623330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1.1 Kickoff meeting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C7F92"/>
                          </a:solidFill>
                          <a:effectLst/>
                          <a:uLnTx/>
                          <a:uFillTx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001114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1.2 Selection criteria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812645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1.3 Candidate outreach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811187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1.4 Information session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</a:t>
                      </a:r>
                      <a:endParaRPr lang="en-US" sz="10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513844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1.5 Final selection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</a:t>
                      </a:r>
                      <a:endParaRPr lang="en-US" sz="14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060002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2: Strategy Assessment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594419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2.1 Organizational health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736788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2.2 Strategic assessments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6630375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3: Post-Strategy Assmnt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810605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3.1 Action follow-up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Futura Std Book" panose="020B0502020204020303" pitchFamily="34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5695" algn="l"/>
                        </a:tabLst>
                        <a:defRPr/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798914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3.2 Additional follow-up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993880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b="1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4: Case Studies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2021332"/>
                  </a:ext>
                </a:extLst>
              </a:tr>
              <a:tr h="2546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4.1 Outline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1725244"/>
                  </a:ext>
                </a:extLst>
              </a:tr>
              <a:tr h="273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4.2 Deliverable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9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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072010"/>
                  </a:ext>
                </a:extLst>
              </a:tr>
              <a:tr h="285215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Major Milestones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372066"/>
                  </a:ext>
                </a:extLst>
              </a:tr>
              <a:tr h="855646">
                <a:tc gridSpan="9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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Project kickoff conducted 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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Information session conducted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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Final list of participants submitted 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</a:t>
                      </a: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Company work sessions completed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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Action follow-up completed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5695" algn="l"/>
                        </a:tabLst>
                      </a:pPr>
                      <a:r>
                        <a:rPr lang="en-US" sz="14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</a:t>
                      </a:r>
                      <a:r>
                        <a:rPr lang="en-US" sz="1000" dirty="0">
                          <a:solidFill>
                            <a:srgbClr val="5C7F92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404040"/>
                          </a:solidFill>
                          <a:effectLst/>
                          <a:latin typeface="Futura Std Book" panose="020B0502020204020303" pitchFamily="34" charset="0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Case studies submitted</a:t>
                      </a:r>
                      <a:endParaRPr lang="en-US" sz="1100" dirty="0">
                        <a:effectLst/>
                        <a:latin typeface="Futura Std Book" panose="020B0502020204020303" pitchFamily="34" charset="0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1935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56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93720" y="0"/>
            <a:ext cx="3650279" cy="6858000"/>
          </a:xfrm>
        </p:spPr>
        <p:txBody>
          <a:bodyPr lIns="274320" tIns="457200" rIns="182880" anchor="t">
            <a:normAutofit fontScale="77500" lnSpcReduction="20000"/>
          </a:bodyPr>
          <a:lstStyle/>
          <a:p>
            <a:pPr algn="l">
              <a:spcBef>
                <a:spcPts val="5600"/>
              </a:spcBef>
            </a:pPr>
            <a:endParaRPr lang="en-US" sz="2400" dirty="0"/>
          </a:p>
          <a:p>
            <a:pPr algn="l">
              <a:spcBef>
                <a:spcPts val="7800"/>
              </a:spcBef>
            </a:pPr>
            <a:endParaRPr lang="en-US" sz="2400" dirty="0">
              <a:ln>
                <a:solidFill>
                  <a:schemeClr val="bg1"/>
                </a:solidFill>
              </a:ln>
            </a:endParaRPr>
          </a:p>
          <a:p>
            <a:pPr algn="l">
              <a:spcBef>
                <a:spcPts val="7800"/>
              </a:spcBef>
            </a:pPr>
            <a:r>
              <a:rPr lang="en-US" sz="4700" dirty="0"/>
              <a:t>THANK YOU</a:t>
            </a:r>
          </a:p>
          <a:p>
            <a:pPr algn="l">
              <a:spcBef>
                <a:spcPts val="7800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</a:rPr>
              <a:t/>
            </a:r>
            <a:br>
              <a:rPr lang="en-US" sz="2400" dirty="0">
                <a:ln>
                  <a:solidFill>
                    <a:schemeClr val="bg1"/>
                  </a:solidFill>
                </a:ln>
              </a:rPr>
            </a:br>
            <a:r>
              <a:rPr lang="en-US" sz="2000" dirty="0"/>
              <a:t>2905 San Gabriel Street</a:t>
            </a:r>
            <a:br>
              <a:rPr lang="en-US" sz="2000" dirty="0"/>
            </a:br>
            <a:r>
              <a:rPr lang="en-US" sz="2000" dirty="0"/>
              <a:t>Suite 205</a:t>
            </a:r>
            <a:br>
              <a:rPr lang="en-US" sz="2000" dirty="0"/>
            </a:br>
            <a:r>
              <a:rPr lang="en-US" sz="2000" dirty="0"/>
              <a:t>Austin, TX 78705</a:t>
            </a:r>
          </a:p>
          <a:p>
            <a:pPr algn="l"/>
            <a:r>
              <a:rPr lang="en-US" sz="2000" dirty="0"/>
              <a:t>512.343.9113</a:t>
            </a:r>
          </a:p>
          <a:p>
            <a:pPr algn="l"/>
            <a:r>
              <a:rPr lang="en-US" sz="2000" dirty="0"/>
              <a:t>www.tipstrategies.com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766" y="259079"/>
            <a:ext cx="3119091" cy="127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642556"/>
            <a:ext cx="54210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Image Credit :Seattle from Dr Jose Riza Overpass by Hollywata via Flickr (CC BY-ND 2.0)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Strategic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Tasks of the WA OEA Grant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100" dirty="0"/>
              <a:t>Assess the strengths/weaknesses of Washington’s Military and Defense Sector</a:t>
            </a:r>
          </a:p>
          <a:p>
            <a:pPr lvl="0"/>
            <a:r>
              <a:rPr lang="en-US" sz="3100" dirty="0"/>
              <a:t>Analyze capacity to respond to current and projected defense spending cuts and impacts of sequestration specific to the military and defense sector </a:t>
            </a:r>
          </a:p>
          <a:p>
            <a:pPr lvl="0"/>
            <a:r>
              <a:rPr lang="en-US" sz="3100" dirty="0"/>
              <a:t>Perform pilot studies to analyze and plan business support and workforce development specific to the military and defense sector</a:t>
            </a:r>
          </a:p>
          <a:p>
            <a:pPr lvl="0"/>
            <a:r>
              <a:rPr lang="en-US" sz="3100" dirty="0"/>
              <a:t>Promote a long-term strategic plan based on these analyses and studies in support of the military and defense sector</a:t>
            </a:r>
          </a:p>
          <a:p>
            <a:pPr lvl="0"/>
            <a:r>
              <a:rPr lang="en-US" sz="3100" dirty="0"/>
              <a:t>Ensure that the implementation is well thought out and sustainable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Industry adjustment analysis </a:t>
            </a:r>
            <a:br>
              <a:rPr lang="en-US" dirty="0"/>
            </a:br>
            <a:r>
              <a:rPr lang="en-US" dirty="0"/>
              <a:t>&amp; Strategy components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Organization, Communication &amp; Stakeholder Management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Assessment &amp; Forecasting Capacity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Analyze the State’s capacity to understand, plan for, and support implementation of a statewide response strategy to changes in defense spending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Defense Manufacturing Supply Chain Business Support Pilot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Defense Services Supply Chain Business Support Pilot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Workforce Transition Business Support Pilot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Transition Technology Tool Development Pilot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Outreach &amp; Awareness Building via Industry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Outreach &amp; Awareness Building via Community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Strategic Planning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Identify Growth Areas in target sectors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Develop Technology Transfer Program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900" dirty="0"/>
              <a:t>Implementation Planning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1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9" b="1914"/>
          <a:stretch/>
        </p:blipFill>
        <p:spPr>
          <a:xfrm>
            <a:off x="117020" y="942206"/>
            <a:ext cx="8948365" cy="59048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FRAMEWORK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strategic plan Components (1-4)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205230"/>
          <a:ext cx="8458200" cy="5287644"/>
        </p:xfrm>
        <a:graphic>
          <a:graphicData uri="http://schemas.openxmlformats.org/drawingml/2006/table">
            <a:tbl>
              <a:tblPr firstRow="1" firstCol="1" bandRow="1"/>
              <a:tblGrid>
                <a:gridCol w="1325880"/>
                <a:gridCol w="7132320"/>
              </a:tblGrid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1. COMMUNICATE: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Raise the sector’s profile by identifying, building, and sustaining channels of communication with stakeholders and other key audiences.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2. INVEST:</a:t>
                      </a:r>
                      <a:r>
                        <a:rPr lang="en-US" sz="18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Commit to investments that support and enhance the competitiveness of the state’s military and defense sector.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3. PROTECT: </a:t>
                      </a:r>
                      <a:r>
                        <a:rPr lang="en-US" sz="1800" i="1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Ensure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the future of the state’s defense installations and unique federal facilities.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4. SERVE: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Connect manufacturing and services firms in the defense services supply chain with tools and support networks to enhance their economic competitiveness. 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1316725"/>
            <a:ext cx="1097280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2638960"/>
            <a:ext cx="109728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3966905"/>
            <a:ext cx="1097280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529485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strategic plan </a:t>
            </a:r>
            <a:r>
              <a:rPr lang="en-US" sz="3000" dirty="0" smtClean="0"/>
              <a:t>Components (</a:t>
            </a:r>
            <a:r>
              <a:rPr lang="en-US" sz="3000" dirty="0"/>
              <a:t>5-8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CDBAC-E194-40A6-AFAB-C82EDD83A00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205230"/>
          <a:ext cx="8458200" cy="5287644"/>
        </p:xfrm>
        <a:graphic>
          <a:graphicData uri="http://schemas.openxmlformats.org/drawingml/2006/table">
            <a:tbl>
              <a:tblPr firstRow="1" firstCol="1" bandRow="1"/>
              <a:tblGrid>
                <a:gridCol w="1325880"/>
                <a:gridCol w="7132320"/>
              </a:tblGrid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5. INNOVATE: </a:t>
                      </a:r>
                      <a:r>
                        <a:rPr lang="en-US" sz="1800" i="1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Foster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an environment that encourages the commercialization of defense-related technologies. 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6. INTEGRATE: </a:t>
                      </a:r>
                      <a:r>
                        <a:rPr lang="en-US" sz="1800" i="1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Ensure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alignment of defense industry adjustment strategies across all sector activities. 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7. ALIGN: </a:t>
                      </a:r>
                      <a:r>
                        <a:rPr lang="en-US" sz="1800" i="1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Increase </a:t>
                      </a:r>
                      <a:r>
                        <a:rPr lang="en-US" sz="1800" i="1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the alignment of talent and workforce initiatives with the needs of the military and defense sector.</a:t>
                      </a:r>
                      <a:endParaRPr lang="en-US" sz="180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404040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8. TRACK: </a:t>
                      </a:r>
                      <a:r>
                        <a:rPr lang="en-US" sz="1800" i="1" spc="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Monitor </a:t>
                      </a:r>
                      <a:r>
                        <a:rPr lang="en-US" sz="1800" i="1" spc="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Futura Std Book" panose="020B0502020204020303" pitchFamily="34" charset="0"/>
                          <a:cs typeface="Times New Roman" panose="02020603050405020304" pitchFamily="18" charset="0"/>
                        </a:rPr>
                        <a:t>and report on the impact and health of the sector.</a:t>
                      </a:r>
                      <a:endParaRPr lang="en-US" sz="1800" spc="0" baseline="0" dirty="0">
                        <a:solidFill>
                          <a:srgbClr val="262626"/>
                        </a:solidFill>
                        <a:effectLst/>
                        <a:latin typeface="+mn-lt"/>
                        <a:ea typeface="Futura Std Book" panose="020B05020202040203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18415" marB="1841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1316725"/>
            <a:ext cx="1097280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2638960"/>
            <a:ext cx="109728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0" y="3961195"/>
            <a:ext cx="1097280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0" y="528282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Sustainability </a:t>
            </a:r>
            <a:r>
              <a:rPr lang="en-US" dirty="0"/>
              <a:t>Strategy Overview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DCDBAC-E194-40A6-AFAB-C82EDD83A00F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70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IP Colors">
      <a:dk1>
        <a:sysClr val="windowText" lastClr="000000"/>
      </a:dk1>
      <a:lt1>
        <a:sysClr val="window" lastClr="FFFFFF"/>
      </a:lt1>
      <a:dk2>
        <a:srgbClr val="857363"/>
      </a:dk2>
      <a:lt2>
        <a:srgbClr val="EEECE1"/>
      </a:lt2>
      <a:accent1>
        <a:srgbClr val="A6BCC6"/>
      </a:accent1>
      <a:accent2>
        <a:srgbClr val="D47B22"/>
      </a:accent2>
      <a:accent3>
        <a:srgbClr val="DDCD69"/>
      </a:accent3>
      <a:accent4>
        <a:srgbClr val="865F7F"/>
      </a:accent4>
      <a:accent5>
        <a:srgbClr val="7D9AAA"/>
      </a:accent5>
      <a:accent6>
        <a:srgbClr val="5C7F92"/>
      </a:accent6>
      <a:hlink>
        <a:srgbClr val="5C7F92"/>
      </a:hlink>
      <a:folHlink>
        <a:srgbClr val="85736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id">
  <a:themeElements>
    <a:clrScheme name="TIP Colors">
      <a:dk1>
        <a:sysClr val="windowText" lastClr="000000"/>
      </a:dk1>
      <a:lt1>
        <a:sysClr val="window" lastClr="FFFFFF"/>
      </a:lt1>
      <a:dk2>
        <a:srgbClr val="857363"/>
      </a:dk2>
      <a:lt2>
        <a:srgbClr val="EEECE1"/>
      </a:lt2>
      <a:accent1>
        <a:srgbClr val="A6BCC6"/>
      </a:accent1>
      <a:accent2>
        <a:srgbClr val="D47B22"/>
      </a:accent2>
      <a:accent3>
        <a:srgbClr val="DDCD69"/>
      </a:accent3>
      <a:accent4>
        <a:srgbClr val="865F7F"/>
      </a:accent4>
      <a:accent5>
        <a:srgbClr val="7D9AAA"/>
      </a:accent5>
      <a:accent6>
        <a:srgbClr val="5C7F92"/>
      </a:accent6>
      <a:hlink>
        <a:srgbClr val="5C7F92"/>
      </a:hlink>
      <a:folHlink>
        <a:srgbClr val="85736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Grid">
  <a:themeElements>
    <a:clrScheme name="TIP Colors">
      <a:dk1>
        <a:sysClr val="windowText" lastClr="000000"/>
      </a:dk1>
      <a:lt1>
        <a:sysClr val="window" lastClr="FFFFFF"/>
      </a:lt1>
      <a:dk2>
        <a:srgbClr val="857363"/>
      </a:dk2>
      <a:lt2>
        <a:srgbClr val="EEECE1"/>
      </a:lt2>
      <a:accent1>
        <a:srgbClr val="A6BCC6"/>
      </a:accent1>
      <a:accent2>
        <a:srgbClr val="D47B22"/>
      </a:accent2>
      <a:accent3>
        <a:srgbClr val="DDCD69"/>
      </a:accent3>
      <a:accent4>
        <a:srgbClr val="865F7F"/>
      </a:accent4>
      <a:accent5>
        <a:srgbClr val="7D9AAA"/>
      </a:accent5>
      <a:accent6>
        <a:srgbClr val="5C7F92"/>
      </a:accent6>
      <a:hlink>
        <a:srgbClr val="5C7F92"/>
      </a:hlink>
      <a:folHlink>
        <a:srgbClr val="85736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21713</TotalTime>
  <Words>1111</Words>
  <Application>Microsoft Office PowerPoint</Application>
  <PresentationFormat>On-screen Show (4:3)</PresentationFormat>
  <Paragraphs>632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Grid</vt:lpstr>
      <vt:lpstr>2_Grid</vt:lpstr>
      <vt:lpstr>3_Grid</vt:lpstr>
      <vt:lpstr>Defense industry Adjustment and Economic Development  U.S. DoD OEA Grant Strategy and implementation for Washington state WMA Meeting   TIP Strategies, Inc.   Jeff Marcell          </vt:lpstr>
      <vt:lpstr>PowerPoint Presentation</vt:lpstr>
      <vt:lpstr>PowerPoint Presentation</vt:lpstr>
      <vt:lpstr> Tasks of the WA OEA Grant </vt:lpstr>
      <vt:lpstr>Industry adjustment analysis  &amp; Strategy components </vt:lpstr>
      <vt:lpstr>Strategic FRAMEWORK OVERVIEW</vt:lpstr>
      <vt:lpstr>strategic plan Components (1-4)</vt:lpstr>
      <vt:lpstr>strategic plan Components (5-8)</vt:lpstr>
      <vt:lpstr>PowerPoint Presentation</vt:lpstr>
      <vt:lpstr>Sustainability Strategy</vt:lpstr>
      <vt:lpstr>IMPLEMENTING Organizations</vt:lpstr>
      <vt:lpstr>Sustainability strategy goals</vt:lpstr>
      <vt:lpstr>GOAL 1</vt:lpstr>
      <vt:lpstr>GOAL 2</vt:lpstr>
      <vt:lpstr>GOAL 3</vt:lpstr>
      <vt:lpstr>GOAL 4</vt:lpstr>
      <vt:lpstr>Implementation matrix</vt:lpstr>
      <vt:lpstr>PowerPoint Presentation</vt:lpstr>
      <vt:lpstr>Project Objectives</vt:lpstr>
      <vt:lpstr>project team</vt:lpstr>
      <vt:lpstr>Participant Eligibility requirements</vt:lpstr>
      <vt:lpstr>Consulting Services</vt:lpstr>
      <vt:lpstr>Project scope of work</vt:lpstr>
      <vt:lpstr>Project scope of work</vt:lpstr>
      <vt:lpstr>Project Timeline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Baireuther</dc:creator>
  <cp:lastModifiedBy>Dale, Casey (COM)</cp:lastModifiedBy>
  <cp:revision>671</cp:revision>
  <cp:lastPrinted>2017-04-25T19:34:02Z</cp:lastPrinted>
  <dcterms:created xsi:type="dcterms:W3CDTF">2011-11-03T19:55:15Z</dcterms:created>
  <dcterms:modified xsi:type="dcterms:W3CDTF">2017-04-27T14:40:34Z</dcterms:modified>
</cp:coreProperties>
</file>